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0" r:id="rId2"/>
    <p:sldId id="272" r:id="rId3"/>
    <p:sldId id="273" r:id="rId4"/>
    <p:sldId id="276" r:id="rId5"/>
    <p:sldId id="277" r:id="rId6"/>
    <p:sldId id="275" r:id="rId7"/>
    <p:sldId id="280" r:id="rId8"/>
  </p:sldIdLst>
  <p:sldSz cx="9144000" cy="6858000" type="screen4x3"/>
  <p:notesSz cx="6858000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75" autoAdjust="0"/>
  </p:normalViewPr>
  <p:slideViewPr>
    <p:cSldViewPr>
      <p:cViewPr>
        <p:scale>
          <a:sx n="100" d="100"/>
          <a:sy n="100" d="100"/>
        </p:scale>
        <p:origin x="-232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108" cy="4971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357" y="0"/>
            <a:ext cx="2972108" cy="4971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574C9-DD8B-435A-96CF-B3D1A0538483}" type="datetimeFigureOut">
              <a:rPr lang="fr-CA" smtClean="0"/>
              <a:t>2018-10-12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48342"/>
            <a:ext cx="2972108" cy="4971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357" y="9448342"/>
            <a:ext cx="2972108" cy="4971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68171-33EF-4EBD-A8E5-0B3DBB8F51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905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9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800" cy="49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2E608-2D42-46C2-991F-EA7341DA2D33}" type="datetimeFigureOut">
              <a:rPr lang="fr-CA" smtClean="0"/>
              <a:t>2018-10-12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7713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960"/>
            <a:ext cx="5486400" cy="447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8188"/>
            <a:ext cx="2971800" cy="49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4" y="9448188"/>
            <a:ext cx="2971800" cy="49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56C-036B-45A9-8F58-CA71279FE3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666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octobre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56C-036B-45A9-8F58-CA71279FE3D1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170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octobre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56C-036B-45A9-8F58-CA71279FE3D1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170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octobre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56C-036B-45A9-8F58-CA71279FE3D1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170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octobre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56C-036B-45A9-8F58-CA71279FE3D1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170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octobre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56C-036B-45A9-8F58-CA71279FE3D1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1701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octobre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56C-036B-45A9-8F58-CA71279FE3D1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1701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octobre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56C-036B-45A9-8F58-CA71279FE3D1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170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5AED-FFBE-4553-98D7-E74C4BD7BA1F}" type="datetimeFigureOut">
              <a:rPr lang="fr-CA" smtClean="0"/>
              <a:t>2018-10-12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D962-2579-4ED5-8031-53CF8088FE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5AED-FFBE-4553-98D7-E74C4BD7BA1F}" type="datetimeFigureOut">
              <a:rPr lang="fr-CA" smtClean="0"/>
              <a:t>2018-10-12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D962-2579-4ED5-8031-53CF8088FE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5AED-FFBE-4553-98D7-E74C4BD7BA1F}" type="datetimeFigureOut">
              <a:rPr lang="fr-CA" smtClean="0"/>
              <a:t>2018-10-12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D962-2579-4ED5-8031-53CF8088FE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5AED-FFBE-4553-98D7-E74C4BD7BA1F}" type="datetimeFigureOut">
              <a:rPr lang="fr-CA" smtClean="0"/>
              <a:t>2018-10-12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D962-2579-4ED5-8031-53CF8088FE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5AED-FFBE-4553-98D7-E74C4BD7BA1F}" type="datetimeFigureOut">
              <a:rPr lang="fr-CA" smtClean="0"/>
              <a:t>2018-10-12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D962-2579-4ED5-8031-53CF8088FE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5AED-FFBE-4553-98D7-E74C4BD7BA1F}" type="datetimeFigureOut">
              <a:rPr lang="fr-CA" smtClean="0"/>
              <a:t>2018-10-12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D962-2579-4ED5-8031-53CF8088FE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5AED-FFBE-4553-98D7-E74C4BD7BA1F}" type="datetimeFigureOut">
              <a:rPr lang="fr-CA" smtClean="0"/>
              <a:t>2018-10-12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D962-2579-4ED5-8031-53CF8088FE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5AED-FFBE-4553-98D7-E74C4BD7BA1F}" type="datetimeFigureOut">
              <a:rPr lang="fr-CA" smtClean="0"/>
              <a:t>2018-10-12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D962-2579-4ED5-8031-53CF8088FE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5AED-FFBE-4553-98D7-E74C4BD7BA1F}" type="datetimeFigureOut">
              <a:rPr lang="fr-CA" smtClean="0"/>
              <a:t>2018-10-12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D962-2579-4ED5-8031-53CF8088FEA2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5AED-FFBE-4553-98D7-E74C4BD7BA1F}" type="datetimeFigureOut">
              <a:rPr lang="fr-CA" smtClean="0"/>
              <a:t>2018-10-12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D962-2579-4ED5-8031-53CF8088FEA2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5AED-FFBE-4553-98D7-E74C4BD7BA1F}" type="datetimeFigureOut">
              <a:rPr lang="fr-CA" smtClean="0"/>
              <a:t>2018-10-12</a:t>
            </a:fld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D6D962-2579-4ED5-8031-53CF8088FEA2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5D6D962-2579-4ED5-8031-53CF8088FEA2}" type="slidenum">
              <a:rPr lang="fr-CA" smtClean="0"/>
              <a:t>‹N°›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5095AED-FFBE-4553-98D7-E74C4BD7BA1F}" type="datetimeFigureOut">
              <a:rPr lang="fr-CA" smtClean="0"/>
              <a:t>2018-10-12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2.jpg"/><Relationship Id="rId5" Type="http://schemas.openxmlformats.org/officeDocument/2006/relationships/tags" Target="../tags/tag9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2.jpg"/><Relationship Id="rId5" Type="http://schemas.openxmlformats.org/officeDocument/2006/relationships/tags" Target="../tags/tag17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8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11.png"/><Relationship Id="rId2" Type="http://schemas.openxmlformats.org/officeDocument/2006/relationships/tags" Target="../tags/tag22.xml"/><Relationship Id="rId16" Type="http://schemas.openxmlformats.org/officeDocument/2006/relationships/image" Target="../media/image10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5.xml"/><Relationship Id="rId15" Type="http://schemas.openxmlformats.org/officeDocument/2006/relationships/image" Target="../media/image9.pn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12.png"/><Relationship Id="rId3" Type="http://schemas.openxmlformats.org/officeDocument/2006/relationships/tags" Target="../tags/tag33.xml"/><Relationship Id="rId21" Type="http://schemas.openxmlformats.org/officeDocument/2006/relationships/image" Target="../media/image15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2.jpg"/><Relationship Id="rId2" Type="http://schemas.openxmlformats.org/officeDocument/2006/relationships/tags" Target="../tags/tag32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14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40.xml"/><Relationship Id="rId19" Type="http://schemas.openxmlformats.org/officeDocument/2006/relationships/image" Target="../media/image13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image" Target="../media/image17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image" Target="../media/image16.png"/><Relationship Id="rId2" Type="http://schemas.openxmlformats.org/officeDocument/2006/relationships/tags" Target="../tags/tag46.xml"/><Relationship Id="rId16" Type="http://schemas.openxmlformats.org/officeDocument/2006/relationships/image" Target="../media/image2.jp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54.xml"/><Relationship Id="rId19" Type="http://schemas.openxmlformats.org/officeDocument/2006/relationships/image" Target="../media/image18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2.jpg"/><Relationship Id="rId3" Type="http://schemas.openxmlformats.org/officeDocument/2006/relationships/tags" Target="../tags/tag60.xml"/><Relationship Id="rId21" Type="http://schemas.openxmlformats.org/officeDocument/2006/relationships/image" Target="../media/image21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20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10" Type="http://schemas.openxmlformats.org/officeDocument/2006/relationships/tags" Target="../tags/tag67.xml"/><Relationship Id="rId19" Type="http://schemas.openxmlformats.org/officeDocument/2006/relationships/image" Target="../media/image19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88185" y="1257396"/>
            <a:ext cx="6322032" cy="763852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000" dirty="0"/>
              <a:t>Votre </a:t>
            </a:r>
            <a:r>
              <a:rPr lang="fr-CA" sz="4000" dirty="0" smtClean="0"/>
              <a:t>appareil </a:t>
            </a:r>
            <a:r>
              <a:rPr lang="fr-CA" sz="4000" dirty="0" smtClean="0"/>
              <a:t>est-il conforme?</a:t>
            </a:r>
            <a:endParaRPr lang="fr-CA" sz="400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6" y="30138"/>
            <a:ext cx="1155874" cy="1260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58" y="25971"/>
            <a:ext cx="1929543" cy="210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17516" y="2204863"/>
            <a:ext cx="8051025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CA" sz="2200" dirty="0" smtClean="0">
                <a:solidFill>
                  <a:srgbClr val="2F2B20"/>
                </a:solidFill>
              </a:rPr>
              <a:t>Vous devez </a:t>
            </a:r>
            <a:r>
              <a:rPr lang="fr-CA" sz="2200" dirty="0" smtClean="0">
                <a:solidFill>
                  <a:srgbClr val="2F2B20"/>
                </a:solidFill>
              </a:rPr>
              <a:t>consulter le guide du </a:t>
            </a:r>
            <a:r>
              <a:rPr lang="fr-CA" sz="2200" dirty="0">
                <a:solidFill>
                  <a:srgbClr val="2F2B20"/>
                </a:solidFill>
              </a:rPr>
              <a:t>fabriquant ou </a:t>
            </a:r>
            <a:r>
              <a:rPr lang="fr-CA" sz="2200" dirty="0" smtClean="0">
                <a:solidFill>
                  <a:srgbClr val="2F2B20"/>
                </a:solidFill>
              </a:rPr>
              <a:t>vous </a:t>
            </a:r>
            <a:r>
              <a:rPr lang="fr-CA" sz="2200" dirty="0">
                <a:solidFill>
                  <a:srgbClr val="2F2B20"/>
                </a:solidFill>
              </a:rPr>
              <a:t>référer à la norme CAN/CSA B365 «code d´installation des appareils à combustibles solides et du matériel connexe</a:t>
            </a:r>
            <a:r>
              <a:rPr lang="fr-CA" sz="2200" dirty="0" smtClean="0">
                <a:solidFill>
                  <a:srgbClr val="2F2B20"/>
                </a:solidFill>
              </a:rPr>
              <a:t>».</a:t>
            </a:r>
            <a:endParaRPr lang="fr-CA" sz="800" dirty="0">
              <a:solidFill>
                <a:srgbClr val="2F2B20"/>
              </a:solidFill>
            </a:endParaRPr>
          </a:p>
          <a:p>
            <a:pPr marL="34290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CA" sz="2200" dirty="0">
                <a:solidFill>
                  <a:srgbClr val="2F2B20"/>
                </a:solidFill>
              </a:rPr>
              <a:t>Les techniciens en prévention incendie peuvent </a:t>
            </a:r>
            <a:r>
              <a:rPr lang="fr-CA" sz="2200" dirty="0" smtClean="0">
                <a:solidFill>
                  <a:srgbClr val="2F2B20"/>
                </a:solidFill>
              </a:rPr>
              <a:t>effectuer </a:t>
            </a:r>
            <a:r>
              <a:rPr lang="fr-CA" sz="2200" dirty="0">
                <a:solidFill>
                  <a:srgbClr val="2F2B20"/>
                </a:solidFill>
              </a:rPr>
              <a:t>une inspection visuelle de vos installations mais n’émettent pas de certificat de conformité.</a:t>
            </a:r>
            <a:endParaRPr lang="fr-FR" sz="1000" dirty="0">
              <a:solidFill>
                <a:srgbClr val="2F2B20"/>
              </a:solidFill>
            </a:endParaRPr>
          </a:p>
          <a:p>
            <a:pPr marL="342900" lvl="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CA" sz="2200" dirty="0" smtClean="0">
                <a:solidFill>
                  <a:srgbClr val="2F2B20"/>
                </a:solidFill>
              </a:rPr>
              <a:t>Si </a:t>
            </a:r>
            <a:r>
              <a:rPr lang="fr-CA" sz="2200" dirty="0">
                <a:solidFill>
                  <a:srgbClr val="2F2B20"/>
                </a:solidFill>
              </a:rPr>
              <a:t>vous avez des questions, il est toujours possible de </a:t>
            </a:r>
            <a:r>
              <a:rPr lang="fr-CA" sz="2200" dirty="0" smtClean="0">
                <a:solidFill>
                  <a:srgbClr val="2F2B20"/>
                </a:solidFill>
              </a:rPr>
              <a:t>contacter </a:t>
            </a:r>
            <a:r>
              <a:rPr lang="fr-CA" sz="2200" dirty="0">
                <a:solidFill>
                  <a:srgbClr val="2F2B20"/>
                </a:solidFill>
              </a:rPr>
              <a:t>L’</a:t>
            </a:r>
            <a:r>
              <a:rPr lang="fr-CA" sz="2200" b="1" dirty="0">
                <a:solidFill>
                  <a:srgbClr val="2F2B20"/>
                </a:solidFill>
              </a:rPr>
              <a:t>Association des professionnels du chauffage </a:t>
            </a:r>
            <a:r>
              <a:rPr lang="fr-CA" sz="2200" b="1" i="1" dirty="0">
                <a:solidFill>
                  <a:srgbClr val="2F2B20"/>
                </a:solidFill>
              </a:rPr>
              <a:t>(APC) </a:t>
            </a:r>
            <a:r>
              <a:rPr lang="fr-CA" sz="2200" dirty="0">
                <a:solidFill>
                  <a:srgbClr val="2F2B20"/>
                </a:solidFill>
              </a:rPr>
              <a:t> pour une inspection </a:t>
            </a:r>
            <a:r>
              <a:rPr lang="fr-CA" sz="2200" dirty="0" smtClean="0">
                <a:solidFill>
                  <a:srgbClr val="2F2B20"/>
                </a:solidFill>
              </a:rPr>
              <a:t>technique </a:t>
            </a:r>
            <a:r>
              <a:rPr lang="fr-CA" sz="2200" dirty="0">
                <a:solidFill>
                  <a:srgbClr val="2F2B20"/>
                </a:solidFill>
              </a:rPr>
              <a:t>relativement à la conformité réglementaire des installations des différents types de systèmes de </a:t>
            </a:r>
            <a:r>
              <a:rPr lang="fr-CA" sz="2200" dirty="0" smtClean="0">
                <a:solidFill>
                  <a:srgbClr val="2F2B20"/>
                </a:solidFill>
              </a:rPr>
              <a:t>chauffage. </a:t>
            </a:r>
            <a:endParaRPr lang="fr-CA" sz="2200" dirty="0" smtClean="0">
              <a:solidFill>
                <a:srgbClr val="2F2B20"/>
              </a:solidFill>
            </a:endParaRPr>
          </a:p>
          <a:p>
            <a:pPr marL="114300" lvl="0">
              <a:spcBef>
                <a:spcPct val="20000"/>
              </a:spcBef>
              <a:buClr>
                <a:srgbClr val="C00000"/>
              </a:buClr>
            </a:pPr>
            <a:endParaRPr lang="fr-CA" sz="1000" dirty="0">
              <a:solidFill>
                <a:srgbClr val="2F2B20"/>
              </a:solidFill>
            </a:endParaRPr>
          </a:p>
          <a:p>
            <a:pPr marL="114300" lvl="0">
              <a:spcBef>
                <a:spcPct val="20000"/>
              </a:spcBef>
              <a:buClr>
                <a:srgbClr val="C00000"/>
              </a:buClr>
            </a:pPr>
            <a:r>
              <a:rPr lang="fr-CA" sz="1400" dirty="0">
                <a:solidFill>
                  <a:srgbClr val="2F2B20"/>
                </a:solidFill>
              </a:rPr>
              <a:t>Source: le site de l’APC : </a:t>
            </a:r>
            <a:r>
              <a:rPr lang="fr-CA" sz="1400" dirty="0" smtClean="0"/>
              <a:t>www.poelesfoyers.ca</a:t>
            </a:r>
            <a:endParaRPr lang="fr-CA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1373390" y="18981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Foyer et poêle à bois</a:t>
            </a:r>
            <a:endParaRPr lang="fr-CA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03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1520" y="260648"/>
            <a:ext cx="5976664" cy="720080"/>
          </a:xfrm>
        </p:spPr>
        <p:txBody>
          <a:bodyPr/>
          <a:lstStyle/>
          <a:p>
            <a:r>
              <a:rPr lang="fr-CA" sz="4000" dirty="0" smtClean="0"/>
              <a:t>Ramonage</a:t>
            </a:r>
            <a:endParaRPr lang="fr-CA" sz="400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155874" cy="1260000"/>
          </a:xfrm>
          <a:prstGeom prst="rect">
            <a:avLst/>
          </a:prstGeom>
        </p:spPr>
      </p:pic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2830392" y="1444361"/>
            <a:ext cx="5688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lnSpc>
                <a:spcPts val="3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fr-CA" sz="4400" dirty="0" smtClean="0">
                <a:solidFill>
                  <a:srgbClr val="C00000"/>
                </a:solidFill>
              </a:rPr>
              <a:t>S</a:t>
            </a:r>
            <a:r>
              <a:rPr lang="fr-CA" sz="2200" dirty="0" smtClean="0">
                <a:solidFill>
                  <a:srgbClr val="000000"/>
                </a:solidFill>
              </a:rPr>
              <a:t>aviez-vous</a:t>
            </a:r>
            <a:r>
              <a:rPr lang="fr-CA" sz="2400" dirty="0" smtClean="0">
                <a:solidFill>
                  <a:srgbClr val="000000"/>
                </a:solidFill>
              </a:rPr>
              <a:t> ??? </a:t>
            </a:r>
            <a:r>
              <a:rPr lang="fr-CA" sz="2200" dirty="0"/>
              <a:t>Vous devez faire </a:t>
            </a:r>
            <a:r>
              <a:rPr lang="fr-CA" sz="2200" dirty="0" smtClean="0"/>
              <a:t>inspecter </a:t>
            </a:r>
            <a:r>
              <a:rPr lang="fr-CA" sz="2200" dirty="0" smtClean="0"/>
              <a:t>les cheminées, tuyaux de raccordement et conduits de fumée pour déceler toutes conditions dangereuses au moins une fois par année.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4"/>
          <a:stretch/>
        </p:blipFill>
        <p:spPr bwMode="auto">
          <a:xfrm rot="21252867">
            <a:off x="430100" y="1381207"/>
            <a:ext cx="2314972" cy="166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>
            <p:custDataLst>
              <p:tags r:id="rId5"/>
            </p:custDataLst>
          </p:nvPr>
        </p:nvSpPr>
        <p:spPr>
          <a:xfrm>
            <a:off x="269137" y="6424860"/>
            <a:ext cx="4495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buClr>
                <a:srgbClr val="00133A"/>
              </a:buClr>
            </a:pPr>
            <a:r>
              <a:rPr lang="fr-CA" sz="1400" dirty="0">
                <a:solidFill>
                  <a:srgbClr val="000000"/>
                </a:solidFill>
              </a:rPr>
              <a:t>Source: Code de sécurité du Québec 2010 Article: </a:t>
            </a:r>
            <a:r>
              <a:rPr lang="fr-CA" sz="1400" dirty="0" smtClean="0">
                <a:solidFill>
                  <a:srgbClr val="000000"/>
                </a:solidFill>
              </a:rPr>
              <a:t>2.6.1.4.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r="2464"/>
          <a:stretch/>
        </p:blipFill>
        <p:spPr bwMode="auto">
          <a:xfrm>
            <a:off x="4365534" y="4127090"/>
            <a:ext cx="395011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>
            <p:custDataLst>
              <p:tags r:id="rId7"/>
            </p:custDataLst>
          </p:nvPr>
        </p:nvSpPr>
        <p:spPr>
          <a:xfrm>
            <a:off x="352190" y="4749531"/>
            <a:ext cx="4025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spcBef>
                <a:spcPct val="20000"/>
              </a:spcBef>
              <a:buClr>
                <a:srgbClr val="C00000"/>
              </a:buClr>
            </a:pPr>
            <a:r>
              <a:rPr lang="fr-CA" dirty="0" smtClean="0"/>
              <a:t>À </a:t>
            </a:r>
            <a:r>
              <a:rPr lang="fr-CA" dirty="0" smtClean="0"/>
              <a:t>noter! La </a:t>
            </a:r>
            <a:r>
              <a:rPr lang="fr-CA" dirty="0"/>
              <a:t>présence de dépôt de plus de 3mm d’épaisseur nécessite </a:t>
            </a:r>
            <a:r>
              <a:rPr lang="fr-CA" dirty="0" smtClean="0"/>
              <a:t>un ramonage immédiat.</a:t>
            </a:r>
            <a:endParaRPr lang="fr-CA" dirty="0"/>
          </a:p>
        </p:txBody>
      </p:sp>
      <p:sp>
        <p:nvSpPr>
          <p:cNvPr id="14" name="Rectangle 13"/>
          <p:cNvSpPr/>
          <p:nvPr>
            <p:custDataLst>
              <p:tags r:id="rId8"/>
            </p:custDataLst>
          </p:nvPr>
        </p:nvSpPr>
        <p:spPr>
          <a:xfrm>
            <a:off x="4211960" y="5778415"/>
            <a:ext cx="4025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spcBef>
                <a:spcPct val="20000"/>
              </a:spcBef>
              <a:buClr>
                <a:srgbClr val="C00000"/>
              </a:buClr>
            </a:pPr>
            <a:r>
              <a:rPr lang="fr-FR" sz="1200" i="1" u="sng" dirty="0"/>
              <a:t>Ne pas reproduire</a:t>
            </a:r>
            <a:r>
              <a:rPr lang="fr-FR" sz="1200" i="1" dirty="0"/>
              <a:t> l’épaisseur des dépôts avant ramonage selon l’illustration ci-dessus. Ceci est un cas extrême qui ne doit pas être reproduit, à risque de feu de cheminée.</a:t>
            </a:r>
            <a:endParaRPr lang="fr-CA" sz="1200" i="1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3460297"/>
            <a:ext cx="7780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/>
              <a:t>Magasinez votre ramoneur! Assurez-vous qu’il possède une licence RBQ valide.</a:t>
            </a:r>
            <a:endParaRPr lang="fr-CA" sz="2200" dirty="0"/>
          </a:p>
        </p:txBody>
      </p:sp>
    </p:spTree>
    <p:extLst>
      <p:ext uri="{BB962C8B-B14F-4D97-AF65-F5344CB8AC3E}">
        <p14:creationId xmlns:p14="http://schemas.microsoft.com/office/powerpoint/2010/main" val="24299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51520" y="260648"/>
            <a:ext cx="5976664" cy="720080"/>
          </a:xfrm>
        </p:spPr>
        <p:txBody>
          <a:bodyPr/>
          <a:lstStyle/>
          <a:p>
            <a:r>
              <a:rPr lang="fr-CA" sz="4000" dirty="0"/>
              <a:t>Où déposer les cendres?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155874" cy="1260000"/>
          </a:xfrm>
          <a:prstGeom prst="rect">
            <a:avLst/>
          </a:prstGeom>
        </p:spPr>
      </p:pic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2879940" y="3432664"/>
            <a:ext cx="58123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lnSpc>
                <a:spcPts val="3000"/>
              </a:lnSpc>
              <a:buNone/>
            </a:pPr>
            <a:r>
              <a:rPr lang="fr-CA" sz="4400" dirty="0" smtClean="0">
                <a:solidFill>
                  <a:srgbClr val="C00000"/>
                </a:solidFill>
              </a:rPr>
              <a:t>S</a:t>
            </a:r>
            <a:r>
              <a:rPr lang="fr-CA" sz="2200" dirty="0" smtClean="0">
                <a:solidFill>
                  <a:srgbClr val="000000"/>
                </a:solidFill>
              </a:rPr>
              <a:t>aviez-vous </a:t>
            </a:r>
            <a:r>
              <a:rPr lang="fr-CA" sz="2200" dirty="0" smtClean="0"/>
              <a:t>que </a:t>
            </a:r>
            <a:r>
              <a:rPr lang="fr-CA" sz="2200" dirty="0"/>
              <a:t>les cendres peuvent rester </a:t>
            </a:r>
            <a:r>
              <a:rPr lang="fr-CA" sz="2200" dirty="0" smtClean="0"/>
              <a:t>chaude jusqu’à 72 heures après avoir brûlée?</a:t>
            </a:r>
            <a:endParaRPr lang="fr-CA" sz="2200" dirty="0"/>
          </a:p>
        </p:txBody>
      </p:sp>
      <p:sp>
        <p:nvSpPr>
          <p:cNvPr id="12" name="Rectangle 11"/>
          <p:cNvSpPr/>
          <p:nvPr>
            <p:custDataLst>
              <p:tags r:id="rId4"/>
            </p:custDataLst>
          </p:nvPr>
        </p:nvSpPr>
        <p:spPr>
          <a:xfrm>
            <a:off x="268848" y="1304141"/>
            <a:ext cx="80510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CA" sz="2200" dirty="0" smtClean="0"/>
              <a:t>Les cendres doivent être déposées </a:t>
            </a:r>
            <a:r>
              <a:rPr lang="fr-CA" sz="2200" dirty="0"/>
              <a:t>dans un récipient </a:t>
            </a:r>
            <a:r>
              <a:rPr lang="fr-CA" sz="2000" dirty="0" smtClean="0"/>
              <a:t>en </a:t>
            </a:r>
            <a:r>
              <a:rPr lang="fr-CA" sz="2000" dirty="0"/>
              <a:t>matériaux </a:t>
            </a:r>
            <a:r>
              <a:rPr lang="fr-CA" sz="2000" dirty="0" smtClean="0"/>
              <a:t>incombustibles à fond surélevé et muni </a:t>
            </a:r>
            <a:r>
              <a:rPr lang="fr-CA" sz="2000" dirty="0"/>
              <a:t>d’un </a:t>
            </a:r>
            <a:r>
              <a:rPr lang="fr-CA" sz="2000" dirty="0" smtClean="0"/>
              <a:t>couvercle métallique </a:t>
            </a:r>
            <a:r>
              <a:rPr lang="fr-CA" sz="2000" dirty="0" smtClean="0"/>
              <a:t>ajusté</a:t>
            </a:r>
            <a:endParaRPr lang="fr-CA" sz="2000" dirty="0" smtClean="0"/>
          </a:p>
          <a:p>
            <a:pPr marL="114300">
              <a:spcBef>
                <a:spcPct val="20000"/>
              </a:spcBef>
              <a:buClr>
                <a:srgbClr val="C00000"/>
              </a:buClr>
            </a:pPr>
            <a:endParaRPr lang="fr-CA" sz="500" dirty="0" smtClean="0"/>
          </a:p>
          <a:p>
            <a:pPr marL="34290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CA" sz="2200" dirty="0"/>
              <a:t>L</a:t>
            </a:r>
            <a:r>
              <a:rPr lang="fr-CA" sz="2200" dirty="0" smtClean="0"/>
              <a:t>e </a:t>
            </a:r>
            <a:r>
              <a:rPr lang="fr-CA" sz="2200" dirty="0"/>
              <a:t>récipient </a:t>
            </a:r>
            <a:r>
              <a:rPr lang="fr-CA" sz="2200" dirty="0" smtClean="0"/>
              <a:t>doit être dédié </a:t>
            </a:r>
            <a:r>
              <a:rPr lang="fr-CA" sz="2200" u="sng" dirty="0" smtClean="0"/>
              <a:t>seulement aux </a:t>
            </a:r>
            <a:r>
              <a:rPr lang="fr-CA" sz="2200" u="sng" dirty="0" smtClean="0"/>
              <a:t>cendres</a:t>
            </a:r>
            <a:r>
              <a:rPr lang="fr-CA" sz="2200" dirty="0"/>
              <a:t> </a:t>
            </a:r>
            <a:r>
              <a:rPr lang="fr-CA" sz="2200" dirty="0" smtClean="0"/>
              <a:t>et </a:t>
            </a:r>
            <a:r>
              <a:rPr lang="fr-CA" sz="2200" dirty="0" smtClean="0"/>
              <a:t>doit </a:t>
            </a:r>
            <a:r>
              <a:rPr lang="fr-CA" sz="2200" dirty="0"/>
              <a:t>être placé à au moins </a:t>
            </a:r>
            <a:r>
              <a:rPr lang="fr-CA" sz="2200" dirty="0" smtClean="0"/>
              <a:t>1 </a:t>
            </a:r>
            <a:r>
              <a:rPr lang="fr-CA" sz="2200" dirty="0"/>
              <a:t>m </a:t>
            </a:r>
            <a:r>
              <a:rPr lang="fr-CA" sz="2200" dirty="0" smtClean="0"/>
              <a:t>de </a:t>
            </a:r>
            <a:r>
              <a:rPr lang="fr-CA" sz="2200" dirty="0" smtClean="0"/>
              <a:t>tous matériaux </a:t>
            </a:r>
            <a:r>
              <a:rPr lang="fr-CA" sz="2200" dirty="0" smtClean="0"/>
              <a:t>combustibles et de </a:t>
            </a:r>
            <a:r>
              <a:rPr lang="fr-CA" sz="2200" dirty="0" smtClean="0"/>
              <a:t>votre</a:t>
            </a:r>
            <a:r>
              <a:rPr lang="fr-CA" sz="2200" dirty="0" smtClean="0"/>
              <a:t> </a:t>
            </a:r>
            <a:r>
              <a:rPr lang="fr-CA" sz="2200" dirty="0" smtClean="0"/>
              <a:t>résidence.</a:t>
            </a:r>
            <a:endParaRPr lang="fr-CA" sz="2200" dirty="0"/>
          </a:p>
          <a:p>
            <a:pPr marL="34290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>
          <a:xfrm>
            <a:off x="233139" y="6246911"/>
            <a:ext cx="6034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buClr>
                <a:srgbClr val="00133A"/>
              </a:buClr>
            </a:pPr>
            <a:r>
              <a:rPr lang="fr-CA" sz="1400" dirty="0">
                <a:solidFill>
                  <a:srgbClr val="000000"/>
                </a:solidFill>
              </a:rPr>
              <a:t>Source: Code de sécurité du Québec 2010 Article: </a:t>
            </a:r>
            <a:r>
              <a:rPr lang="fr-CA" sz="1400" dirty="0" smtClean="0">
                <a:solidFill>
                  <a:srgbClr val="000000"/>
                </a:solidFill>
              </a:rPr>
              <a:t>2.4.1.3.</a:t>
            </a:r>
          </a:p>
          <a:p>
            <a:pPr marL="114300" lvl="0">
              <a:buClr>
                <a:srgbClr val="00133A"/>
              </a:buClr>
            </a:pPr>
            <a:r>
              <a:rPr lang="fr-CA" sz="1400" dirty="0">
                <a:solidFill>
                  <a:srgbClr val="000000"/>
                </a:solidFill>
              </a:rPr>
              <a:t> </a:t>
            </a:r>
            <a:r>
              <a:rPr lang="fr-CA" sz="1400" dirty="0" smtClean="0">
                <a:solidFill>
                  <a:srgbClr val="000000"/>
                </a:solidFill>
              </a:rPr>
              <a:t>              Site de la Sécurité publique Québec: www.securitepublique.gouv.qc.ca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8" r="8914" b="17590"/>
          <a:stretch/>
        </p:blipFill>
        <p:spPr bwMode="auto">
          <a:xfrm>
            <a:off x="403768" y="3212976"/>
            <a:ext cx="249373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739">
            <a:off x="5750111" y="4728895"/>
            <a:ext cx="2314767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>
            <p:custDataLst>
              <p:tags r:id="rId8"/>
            </p:custDataLst>
          </p:nvPr>
        </p:nvSpPr>
        <p:spPr>
          <a:xfrm>
            <a:off x="403768" y="4797152"/>
            <a:ext cx="53505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CA" sz="2200" dirty="0" smtClean="0"/>
              <a:t>Les </a:t>
            </a:r>
            <a:r>
              <a:rPr lang="fr-CA" sz="2200" dirty="0"/>
              <a:t>cendres doivent reposer dans ce récipient au moins 3 à 7 jours avant d’être jetées dans un autre contenant</a:t>
            </a:r>
            <a:r>
              <a:rPr lang="fr-CA" sz="2200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854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5" b="18827"/>
          <a:stretch/>
        </p:blipFill>
        <p:spPr bwMode="auto">
          <a:xfrm>
            <a:off x="7049109" y="2359367"/>
            <a:ext cx="1386231" cy="77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1520" y="260648"/>
            <a:ext cx="5976664" cy="720080"/>
          </a:xfrm>
        </p:spPr>
        <p:txBody>
          <a:bodyPr/>
          <a:lstStyle/>
          <a:p>
            <a:r>
              <a:rPr lang="fr-CA" sz="4000" dirty="0" smtClean="0"/>
              <a:t>Chauffage d’appoint</a:t>
            </a:r>
            <a:endParaRPr lang="fr-CA" sz="400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155874" cy="1260000"/>
          </a:xfrm>
          <a:prstGeom prst="rect">
            <a:avLst/>
          </a:prstGeom>
        </p:spPr>
      </p:pic>
      <p:sp>
        <p:nvSpPr>
          <p:cNvPr id="12" name="Rectangle 11"/>
          <p:cNvSpPr/>
          <p:nvPr>
            <p:custDataLst>
              <p:tags r:id="rId4"/>
            </p:custDataLst>
          </p:nvPr>
        </p:nvSpPr>
        <p:spPr>
          <a:xfrm>
            <a:off x="1589959" y="1046106"/>
            <a:ext cx="5737758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CA" sz="2200" dirty="0" smtClean="0"/>
              <a:t>Brancher </a:t>
            </a:r>
            <a:r>
              <a:rPr lang="fr-CA" sz="2200" dirty="0"/>
              <a:t>l’appareil directement dans la prise de </a:t>
            </a:r>
            <a:r>
              <a:rPr lang="fr-CA" sz="2200" dirty="0" smtClean="0"/>
              <a:t>courant. Éviter </a:t>
            </a:r>
            <a:r>
              <a:rPr lang="fr-CA" sz="2200" dirty="0"/>
              <a:t>les </a:t>
            </a:r>
            <a:r>
              <a:rPr lang="fr-CA" sz="2200" dirty="0" smtClean="0"/>
              <a:t>extensions </a:t>
            </a:r>
            <a:r>
              <a:rPr lang="fr-CA" sz="2200" dirty="0" smtClean="0"/>
              <a:t>électriques, </a:t>
            </a:r>
            <a:r>
              <a:rPr lang="fr-CA" sz="2200" dirty="0"/>
              <a:t>car </a:t>
            </a:r>
            <a:r>
              <a:rPr lang="fr-CA" sz="2200" dirty="0" smtClean="0"/>
              <a:t>celles-ci ne peuvent pas supporter l’utilisation de l’appareil et pourraient causer un incendie.</a:t>
            </a:r>
            <a:endParaRPr lang="fr-CA" sz="2200" dirty="0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>
          <a:xfrm>
            <a:off x="233139" y="6246911"/>
            <a:ext cx="6034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buClr>
                <a:srgbClr val="00133A"/>
              </a:buClr>
            </a:pPr>
            <a:r>
              <a:rPr lang="fr-CA" sz="1400" dirty="0">
                <a:solidFill>
                  <a:srgbClr val="000000"/>
                </a:solidFill>
              </a:rPr>
              <a:t>Source: Code de sécurité du Québec 2010 Article: </a:t>
            </a:r>
            <a:r>
              <a:rPr lang="fr-CA" sz="1400" dirty="0" smtClean="0">
                <a:solidFill>
                  <a:srgbClr val="000000"/>
                </a:solidFill>
              </a:rPr>
              <a:t>2.6.1.6.</a:t>
            </a:r>
          </a:p>
          <a:p>
            <a:pPr marL="114300" lvl="0">
              <a:buClr>
                <a:srgbClr val="00133A"/>
              </a:buClr>
            </a:pPr>
            <a:r>
              <a:rPr lang="fr-CA" sz="1400" dirty="0">
                <a:solidFill>
                  <a:srgbClr val="000000"/>
                </a:solidFill>
              </a:rPr>
              <a:t> </a:t>
            </a:r>
            <a:r>
              <a:rPr lang="fr-CA" sz="1400" dirty="0" smtClean="0">
                <a:solidFill>
                  <a:srgbClr val="000000"/>
                </a:solidFill>
              </a:rPr>
              <a:t>              Site de la Sécurité publique Québec: www.securitepublique.gouv.qc.ca</a:t>
            </a: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2233940" y="2998534"/>
            <a:ext cx="5785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CA" sz="2200" dirty="0"/>
              <a:t>Assurez-vous que </a:t>
            </a:r>
            <a:r>
              <a:rPr lang="fr-CA" sz="2200" dirty="0" smtClean="0"/>
              <a:t>l’appareil de chauffage d’appoint porte </a:t>
            </a:r>
            <a:r>
              <a:rPr lang="fr-CA" sz="2200" dirty="0"/>
              <a:t>le sceau d’un organisme d’homologation reconnu comme </a:t>
            </a:r>
            <a:r>
              <a:rPr lang="fr-CA" sz="2200" dirty="0" smtClean="0"/>
              <a:t>ULC </a:t>
            </a:r>
            <a:r>
              <a:rPr lang="fr-CA" sz="2200" dirty="0"/>
              <a:t>ou </a:t>
            </a:r>
            <a:r>
              <a:rPr lang="fr-CA" sz="2200" dirty="0" smtClean="0"/>
              <a:t>CSA.</a:t>
            </a:r>
            <a:endParaRPr lang="fr-CA" sz="2200" dirty="0"/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233137" y="4365104"/>
            <a:ext cx="79112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CA" sz="2200" dirty="0"/>
              <a:t>Les appareils de chauffage d’appoint doivent être munis d’un interrupteur ou d’un disjoncteur qui fermera automatiquement l’appareil en cas de surchauffe </a:t>
            </a:r>
            <a:r>
              <a:rPr lang="fr-CA" sz="2200" dirty="0" smtClean="0"/>
              <a:t>et/ou </a:t>
            </a:r>
            <a:r>
              <a:rPr lang="fr-CA" sz="2200" dirty="0" smtClean="0"/>
              <a:t>de </a:t>
            </a:r>
            <a:r>
              <a:rPr lang="fr-CA" sz="2200" dirty="0"/>
              <a:t>renverse.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9060" b="22432"/>
          <a:stretch/>
        </p:blipFill>
        <p:spPr bwMode="auto">
          <a:xfrm>
            <a:off x="469473" y="2998534"/>
            <a:ext cx="1914113" cy="9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t="14661" r="18106" b="15126"/>
          <a:stretch/>
        </p:blipFill>
        <p:spPr bwMode="auto">
          <a:xfrm rot="21338525">
            <a:off x="6510270" y="5055464"/>
            <a:ext cx="1634895" cy="174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0" y="1093537"/>
            <a:ext cx="1194423" cy="179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0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68848" y="343223"/>
            <a:ext cx="6823432" cy="971966"/>
          </a:xfrm>
        </p:spPr>
        <p:txBody>
          <a:bodyPr/>
          <a:lstStyle/>
          <a:p>
            <a:r>
              <a:rPr lang="fr-CA" sz="4000" dirty="0"/>
              <a:t>N’oubliez pas</a:t>
            </a:r>
            <a:r>
              <a:rPr lang="fr-CA" sz="4000" dirty="0" smtClean="0"/>
              <a:t>!!! </a:t>
            </a:r>
            <a:endParaRPr lang="fr-CA" sz="2000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155874" cy="1260000"/>
          </a:xfrm>
          <a:prstGeom prst="rect">
            <a:avLst/>
          </a:prstGeom>
        </p:spPr>
      </p:pic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1914441" y="1718695"/>
            <a:ext cx="64203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CA" sz="2200" dirty="0" smtClean="0"/>
              <a:t>Ces </a:t>
            </a:r>
            <a:r>
              <a:rPr lang="fr-CA" sz="2200" dirty="0"/>
              <a:t>appareils de chauffage ne sont pas conçu pour être </a:t>
            </a:r>
            <a:r>
              <a:rPr lang="fr-CA" sz="2200" dirty="0" smtClean="0"/>
              <a:t>utilisés </a:t>
            </a:r>
            <a:r>
              <a:rPr lang="fr-CA" sz="2200" dirty="0"/>
              <a:t>de </a:t>
            </a:r>
            <a:r>
              <a:rPr lang="fr-CA" sz="2200" dirty="0" smtClean="0"/>
              <a:t>façons </a:t>
            </a:r>
            <a:r>
              <a:rPr lang="fr-CA" sz="2200" dirty="0" smtClean="0"/>
              <a:t>permanentes.</a:t>
            </a:r>
            <a:endParaRPr lang="fr-CA" sz="2200" dirty="0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233139" y="6246911"/>
            <a:ext cx="6034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buClr>
                <a:srgbClr val="00133A"/>
              </a:buClr>
            </a:pPr>
            <a:r>
              <a:rPr lang="fr-CA" sz="1400" dirty="0">
                <a:solidFill>
                  <a:srgbClr val="000000"/>
                </a:solidFill>
              </a:rPr>
              <a:t>Source: Code de sécurité du Québec 2010 Article: </a:t>
            </a:r>
            <a:r>
              <a:rPr lang="fr-CA" sz="1400" dirty="0" smtClean="0">
                <a:solidFill>
                  <a:srgbClr val="000000"/>
                </a:solidFill>
              </a:rPr>
              <a:t>2.1.6.1.</a:t>
            </a:r>
          </a:p>
          <a:p>
            <a:pPr marL="114300" lvl="0">
              <a:buClr>
                <a:srgbClr val="00133A"/>
              </a:buClr>
            </a:pPr>
            <a:r>
              <a:rPr lang="fr-CA" sz="1400" dirty="0">
                <a:solidFill>
                  <a:srgbClr val="000000"/>
                </a:solidFill>
              </a:rPr>
              <a:t> </a:t>
            </a:r>
            <a:r>
              <a:rPr lang="fr-CA" sz="1400" dirty="0" smtClean="0">
                <a:solidFill>
                  <a:srgbClr val="000000"/>
                </a:solidFill>
              </a:rPr>
              <a:t>              Site de la Sécurité publique Québec: www.securitepublique.gouv.qc.ca</a:t>
            </a:r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617721" y="3284984"/>
            <a:ext cx="5058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CA" sz="2200" dirty="0" smtClean="0"/>
              <a:t>Ne </a:t>
            </a:r>
            <a:r>
              <a:rPr lang="fr-CA" sz="2200" dirty="0"/>
              <a:t>laissez pas un appareil de chauffage </a:t>
            </a:r>
            <a:r>
              <a:rPr lang="fr-CA" sz="2200" dirty="0" smtClean="0"/>
              <a:t>portatif en fonction </a:t>
            </a:r>
            <a:r>
              <a:rPr lang="fr-CA" sz="2200" dirty="0"/>
              <a:t>sans </a:t>
            </a:r>
            <a:r>
              <a:rPr lang="fr-CA" sz="2200" dirty="0" smtClean="0"/>
              <a:t>surveillance.</a:t>
            </a:r>
            <a:endParaRPr lang="fr-CA" sz="2200" dirty="0"/>
          </a:p>
        </p:txBody>
      </p:sp>
      <p:sp>
        <p:nvSpPr>
          <p:cNvPr id="10" name="Titre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66104" y="944584"/>
            <a:ext cx="6826176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fr-CA" sz="2400" dirty="0"/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986719" y="4402100"/>
            <a:ext cx="53334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CA" sz="2200" dirty="0" smtClean="0"/>
              <a:t>Il </a:t>
            </a:r>
            <a:r>
              <a:rPr lang="fr-CA" sz="2200" dirty="0"/>
              <a:t>est important </a:t>
            </a:r>
            <a:r>
              <a:rPr lang="fr-CA" sz="2200" dirty="0" smtClean="0"/>
              <a:t>de prévoir </a:t>
            </a:r>
            <a:r>
              <a:rPr lang="fr-CA" sz="2200" dirty="0"/>
              <a:t>un dégagement tout autour </a:t>
            </a:r>
            <a:r>
              <a:rPr lang="fr-CA" sz="2200" dirty="0" smtClean="0"/>
              <a:t>de l’appareil afin </a:t>
            </a:r>
            <a:r>
              <a:rPr lang="fr-CA" sz="2200" dirty="0"/>
              <a:t>d’éviter </a:t>
            </a:r>
            <a:r>
              <a:rPr lang="fr-CA" sz="2200" dirty="0" smtClean="0"/>
              <a:t>d’exposer </a:t>
            </a:r>
            <a:r>
              <a:rPr lang="fr-CA" sz="2200" dirty="0" smtClean="0"/>
              <a:t>tous matériaux combustibles à la chaleur.</a:t>
            </a:r>
            <a:endParaRPr lang="fr-CA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"/>
          <a:stretch/>
        </p:blipFill>
        <p:spPr bwMode="auto">
          <a:xfrm rot="381657">
            <a:off x="6645663" y="5489119"/>
            <a:ext cx="1054402" cy="125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 rot="437589">
            <a:off x="5949425" y="3285820"/>
            <a:ext cx="1584176" cy="76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>
            <p:custDataLst>
              <p:tags r:id="rId10"/>
            </p:custDataLst>
          </p:nvPr>
        </p:nvSpPr>
        <p:spPr>
          <a:xfrm>
            <a:off x="233139" y="5382172"/>
            <a:ext cx="2730144" cy="4865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" name="Connecteur droit avec flèche 6"/>
          <p:cNvCxnSpPr/>
          <p:nvPr>
            <p:custDataLst>
              <p:tags r:id="rId11"/>
            </p:custDataLst>
          </p:nvPr>
        </p:nvCxnSpPr>
        <p:spPr>
          <a:xfrm flipH="1">
            <a:off x="266104" y="5625422"/>
            <a:ext cx="9175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>
            <p:custDataLst>
              <p:tags r:id="rId12"/>
            </p:custDataLst>
          </p:nvPr>
        </p:nvCxnSpPr>
        <p:spPr>
          <a:xfrm>
            <a:off x="1763687" y="5625423"/>
            <a:ext cx="11995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23" y="4191678"/>
            <a:ext cx="2223005" cy="167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ésultats de recherche d'images pour « horloge 24h cartoon »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9" y="1507772"/>
            <a:ext cx="1529842" cy="152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cteur droit 25"/>
          <p:cNvCxnSpPr/>
          <p:nvPr>
            <p:custDataLst>
              <p:tags r:id="rId1"/>
            </p:custDataLst>
          </p:nvPr>
        </p:nvCxnSpPr>
        <p:spPr>
          <a:xfrm flipH="1">
            <a:off x="6638306" y="1788530"/>
            <a:ext cx="3380" cy="109123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>
            <p:custDataLst>
              <p:tags r:id="rId2"/>
            </p:custDataLst>
          </p:nvPr>
        </p:nvCxnSpPr>
        <p:spPr>
          <a:xfrm flipH="1">
            <a:off x="3779912" y="2073770"/>
            <a:ext cx="3380" cy="109123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>
            <p:custDataLst>
              <p:tags r:id="rId3"/>
            </p:custDataLst>
          </p:nvPr>
        </p:nvCxnSpPr>
        <p:spPr>
          <a:xfrm>
            <a:off x="5511484" y="1897600"/>
            <a:ext cx="0" cy="108000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198425" y="476672"/>
            <a:ext cx="7543800" cy="768943"/>
          </a:xfrm>
        </p:spPr>
        <p:txBody>
          <a:bodyPr/>
          <a:lstStyle/>
          <a:p>
            <a:r>
              <a:rPr lang="fr-FR" sz="4000" dirty="0" smtClean="0"/>
              <a:t>Plinthe électrique</a:t>
            </a:r>
            <a:endParaRPr lang="fr-CA" sz="400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155874" cy="1260000"/>
          </a:xfrm>
          <a:prstGeom prst="rect">
            <a:avLst/>
          </a:prstGeom>
        </p:spPr>
      </p:pic>
      <p:cxnSp>
        <p:nvCxnSpPr>
          <p:cNvPr id="6" name="Connecteur droit 5"/>
          <p:cNvCxnSpPr/>
          <p:nvPr>
            <p:custDataLst>
              <p:tags r:id="rId6"/>
            </p:custDataLst>
          </p:nvPr>
        </p:nvCxnSpPr>
        <p:spPr>
          <a:xfrm>
            <a:off x="323528" y="1268760"/>
            <a:ext cx="64807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642528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 descr="Résultats de recherche d'images pour « windows curtains cartoon »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302740">
            <a:off x="1924628" y="1593013"/>
            <a:ext cx="1973784" cy="374678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/>
          <p:cNvCxnSpPr/>
          <p:nvPr>
            <p:custDataLst>
              <p:tags r:id="rId9"/>
            </p:custDataLst>
          </p:nvPr>
        </p:nvCxnSpPr>
        <p:spPr>
          <a:xfrm flipV="1">
            <a:off x="2302074" y="1628800"/>
            <a:ext cx="4502174" cy="31946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>
            <p:custDataLst>
              <p:tags r:id="rId10"/>
            </p:custDataLst>
          </p:nvPr>
        </p:nvCxnSpPr>
        <p:spPr>
          <a:xfrm flipV="1">
            <a:off x="2699792" y="1788530"/>
            <a:ext cx="3960440" cy="30374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/>
          <p:cNvSpPr/>
          <p:nvPr>
            <p:custDataLst>
              <p:tags r:id="rId11"/>
            </p:custDataLst>
          </p:nvPr>
        </p:nvSpPr>
        <p:spPr>
          <a:xfrm>
            <a:off x="2015715" y="4581128"/>
            <a:ext cx="1368153" cy="14403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66" name="Picture 18" descr="Résultats de recherche d'images pour « symbol attention »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4" y="2437600"/>
            <a:ext cx="1818663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lèche à angle droit 28"/>
          <p:cNvSpPr/>
          <p:nvPr>
            <p:custDataLst>
              <p:tags r:id="rId13"/>
            </p:custDataLst>
          </p:nvPr>
        </p:nvSpPr>
        <p:spPr>
          <a:xfrm rot="5400000">
            <a:off x="835401" y="4357287"/>
            <a:ext cx="1424523" cy="720081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34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68848" y="343223"/>
            <a:ext cx="6823432" cy="971966"/>
          </a:xfrm>
        </p:spPr>
        <p:txBody>
          <a:bodyPr/>
          <a:lstStyle/>
          <a:p>
            <a:r>
              <a:rPr lang="fr-CA" sz="4000" dirty="0"/>
              <a:t>N’oubliez pas</a:t>
            </a:r>
            <a:r>
              <a:rPr lang="fr-CA" sz="4000" dirty="0" smtClean="0"/>
              <a:t>!!! </a:t>
            </a:r>
            <a:endParaRPr lang="fr-CA" sz="2000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155874" cy="1260000"/>
          </a:xfrm>
          <a:prstGeom prst="rect">
            <a:avLst/>
          </a:prstGeom>
        </p:spPr>
      </p:pic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233138" y="6400799"/>
            <a:ext cx="60176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0">
              <a:buClr>
                <a:srgbClr val="00133A"/>
              </a:buClr>
            </a:pPr>
            <a:r>
              <a:rPr lang="fr-CA" sz="1400" dirty="0">
                <a:solidFill>
                  <a:srgbClr val="000000"/>
                </a:solidFill>
              </a:rPr>
              <a:t>Source: </a:t>
            </a:r>
            <a:r>
              <a:rPr lang="fr-CA" sz="1400" dirty="0" smtClean="0">
                <a:solidFill>
                  <a:srgbClr val="000000"/>
                </a:solidFill>
              </a:rPr>
              <a:t>Site de la Sécurité publique Québec: www.securitepublique.gouv.qc.ca</a:t>
            </a:r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3134292" y="3179094"/>
            <a:ext cx="50589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200" dirty="0" smtClean="0"/>
              <a:t>Ne négliger pas le nettoyage de vos plinthes électriques afin d’enlever tout objets, poussières et autres matières combustibles.</a:t>
            </a:r>
            <a:endParaRPr lang="fr-CA" sz="2200" dirty="0"/>
          </a:p>
        </p:txBody>
      </p:sp>
      <p:sp>
        <p:nvSpPr>
          <p:cNvPr id="10" name="Titr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66104" y="944584"/>
            <a:ext cx="6826176" cy="864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fr-CA" sz="2400" dirty="0"/>
          </a:p>
        </p:txBody>
      </p:sp>
      <p:sp>
        <p:nvSpPr>
          <p:cNvPr id="17" name="Rectangle 16"/>
          <p:cNvSpPr/>
          <p:nvPr>
            <p:custDataLst>
              <p:tags r:id="rId6"/>
            </p:custDataLst>
          </p:nvPr>
        </p:nvSpPr>
        <p:spPr>
          <a:xfrm>
            <a:off x="210319" y="1361265"/>
            <a:ext cx="49911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200" dirty="0" smtClean="0"/>
              <a:t>Il est important d’éloigner les rideaux, les meubles et toutes autres matières combustibles des plinthes électriques d’au moins 10 cm.</a:t>
            </a:r>
            <a:endParaRPr lang="fr-CA" sz="2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12921" r="8405" b="12404"/>
          <a:stretch/>
        </p:blipFill>
        <p:spPr bwMode="auto">
          <a:xfrm>
            <a:off x="5042160" y="1411240"/>
            <a:ext cx="2482167" cy="177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avec flèche 13"/>
          <p:cNvCxnSpPr/>
          <p:nvPr>
            <p:custDataLst>
              <p:tags r:id="rId8"/>
            </p:custDataLst>
          </p:nvPr>
        </p:nvCxnSpPr>
        <p:spPr>
          <a:xfrm>
            <a:off x="6660232" y="1876307"/>
            <a:ext cx="0" cy="61200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>
            <p:custDataLst>
              <p:tags r:id="rId9"/>
            </p:custDataLst>
          </p:nvPr>
        </p:nvCxnSpPr>
        <p:spPr>
          <a:xfrm>
            <a:off x="5783213" y="2725557"/>
            <a:ext cx="6120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 de texte 7"/>
          <p:cNvSpPr txBox="1"/>
          <p:nvPr>
            <p:custDataLst>
              <p:tags r:id="rId10"/>
            </p:custDataLst>
          </p:nvPr>
        </p:nvSpPr>
        <p:spPr>
          <a:xfrm>
            <a:off x="6669954" y="2054513"/>
            <a:ext cx="857002" cy="3986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sz="1600" b="1" dirty="0" smtClean="0">
                <a:effectLst/>
                <a:ea typeface="Calibri"/>
                <a:cs typeface="Times New Roman"/>
              </a:rPr>
              <a:t>+ 10cm</a:t>
            </a:r>
            <a:endParaRPr lang="fr-CA" sz="1600" b="1" dirty="0">
              <a:effectLst/>
              <a:ea typeface="Calibri"/>
              <a:cs typeface="Times New Roman"/>
            </a:endParaRPr>
          </a:p>
        </p:txBody>
      </p:sp>
      <p:sp>
        <p:nvSpPr>
          <p:cNvPr id="29" name="Zone de texte 7"/>
          <p:cNvSpPr txBox="1"/>
          <p:nvPr>
            <p:custDataLst>
              <p:tags r:id="rId11"/>
            </p:custDataLst>
          </p:nvPr>
        </p:nvSpPr>
        <p:spPr>
          <a:xfrm>
            <a:off x="5680178" y="2725557"/>
            <a:ext cx="818070" cy="39860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sz="1600" b="1" dirty="0" smtClean="0">
                <a:effectLst/>
                <a:ea typeface="Calibri"/>
                <a:cs typeface="Times New Roman"/>
              </a:rPr>
              <a:t>+ 10cm</a:t>
            </a:r>
            <a:endParaRPr lang="fr-CA" sz="1600" b="1" dirty="0">
              <a:effectLst/>
              <a:ea typeface="Calibri"/>
              <a:cs typeface="Times New Roman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5" b="15840"/>
          <a:stretch/>
        </p:blipFill>
        <p:spPr bwMode="auto">
          <a:xfrm>
            <a:off x="376858" y="3146369"/>
            <a:ext cx="2794765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>
            <p:custDataLst>
              <p:tags r:id="rId13"/>
            </p:custDataLst>
          </p:nvPr>
        </p:nvSpPr>
        <p:spPr>
          <a:xfrm>
            <a:off x="297159" y="4784179"/>
            <a:ext cx="8122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lnSpc>
                <a:spcPts val="3000"/>
              </a:lnSpc>
            </a:pPr>
            <a:r>
              <a:rPr lang="fr-CA" sz="4400" dirty="0" smtClean="0">
                <a:solidFill>
                  <a:srgbClr val="C00000"/>
                </a:solidFill>
              </a:rPr>
              <a:t>S</a:t>
            </a:r>
            <a:r>
              <a:rPr lang="fr-CA" sz="2200" dirty="0" smtClean="0">
                <a:solidFill>
                  <a:srgbClr val="000000"/>
                </a:solidFill>
              </a:rPr>
              <a:t>aviez-vous </a:t>
            </a:r>
            <a:r>
              <a:rPr lang="fr-CA" sz="2200" dirty="0" smtClean="0"/>
              <a:t>qu’il ne faut pas appliquer de </a:t>
            </a:r>
            <a:r>
              <a:rPr lang="fr-CA" sz="2200" dirty="0"/>
              <a:t>peinture sur une plinthe et son </a:t>
            </a:r>
            <a:r>
              <a:rPr lang="fr-CA" sz="2200" dirty="0" smtClean="0"/>
              <a:t>cordon? </a:t>
            </a:r>
            <a:endParaRPr lang="fr-CA" sz="2200" dirty="0"/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>
          <a:xfrm>
            <a:off x="2566840" y="5626167"/>
            <a:ext cx="5852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spcBef>
                <a:spcPct val="20000"/>
              </a:spcBef>
              <a:buClr>
                <a:srgbClr val="C00000"/>
              </a:buClr>
            </a:pPr>
            <a:r>
              <a:rPr lang="fr-CA" dirty="0"/>
              <a:t>C</a:t>
            </a:r>
            <a:r>
              <a:rPr lang="fr-CA" dirty="0" smtClean="0"/>
              <a:t>es appareils </a:t>
            </a:r>
            <a:r>
              <a:rPr lang="fr-CA" dirty="0"/>
              <a:t>sont </a:t>
            </a:r>
            <a:r>
              <a:rPr lang="fr-CA" dirty="0" smtClean="0"/>
              <a:t>recouverts </a:t>
            </a:r>
            <a:r>
              <a:rPr lang="fr-CA" dirty="0"/>
              <a:t>d’une peinture qui est </a:t>
            </a:r>
            <a:r>
              <a:rPr lang="fr-CA" dirty="0" smtClean="0"/>
              <a:t>cuite donc, inflammable. </a:t>
            </a:r>
            <a:endParaRPr lang="fr-CA" dirty="0"/>
          </a:p>
        </p:txBody>
      </p:sp>
      <p:pic>
        <p:nvPicPr>
          <p:cNvPr id="3077" name="Picture 5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8390">
            <a:off x="414997" y="5445333"/>
            <a:ext cx="2379609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Personnalisé 9">
      <a:dk1>
        <a:srgbClr val="2F2B20"/>
      </a:dk1>
      <a:lt1>
        <a:srgbClr val="FFFFFF"/>
      </a:lt1>
      <a:dk2>
        <a:srgbClr val="00133A"/>
      </a:dk2>
      <a:lt2>
        <a:srgbClr val="DFDCB7"/>
      </a:lt2>
      <a:accent1>
        <a:srgbClr val="C00000"/>
      </a:accent1>
      <a:accent2>
        <a:srgbClr val="003399"/>
      </a:accent2>
      <a:accent3>
        <a:srgbClr val="D2CB6C"/>
      </a:accent3>
      <a:accent4>
        <a:srgbClr val="95A39D"/>
      </a:accent4>
      <a:accent5>
        <a:srgbClr val="C89F5D"/>
      </a:accent5>
      <a:accent6>
        <a:srgbClr val="0000CC"/>
      </a:accent6>
      <a:hlink>
        <a:srgbClr val="A50021"/>
      </a:hlink>
      <a:folHlink>
        <a:srgbClr val="2F2B2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5480</TotalTime>
  <Words>544</Words>
  <Application>Microsoft Office PowerPoint</Application>
  <PresentationFormat>Affichage à l'écran (4:3)</PresentationFormat>
  <Paragraphs>56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Contiguïté</vt:lpstr>
      <vt:lpstr>Votre appareil est-il conforme?</vt:lpstr>
      <vt:lpstr>Ramonage</vt:lpstr>
      <vt:lpstr>Où déposer les cendres?</vt:lpstr>
      <vt:lpstr>Chauffage d’appoint</vt:lpstr>
      <vt:lpstr>N’oubliez pas!!! </vt:lpstr>
      <vt:lpstr>Plinthe électrique</vt:lpstr>
      <vt:lpstr>N’oubliez pas!!!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Bureau de prévention</dc:title>
  <dc:creator>Raphaëlle Beauvais</dc:creator>
  <cp:lastModifiedBy>Incendie - Candiac Delson</cp:lastModifiedBy>
  <cp:revision>362</cp:revision>
  <cp:lastPrinted>2017-09-25T12:08:01Z</cp:lastPrinted>
  <dcterms:created xsi:type="dcterms:W3CDTF">2014-10-20T14:28:47Z</dcterms:created>
  <dcterms:modified xsi:type="dcterms:W3CDTF">2018-10-12T16:33:51Z</dcterms:modified>
</cp:coreProperties>
</file>